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7" r:id="rId2"/>
    <p:sldId id="266" r:id="rId3"/>
    <p:sldId id="271" r:id="rId4"/>
    <p:sldId id="274" r:id="rId5"/>
    <p:sldId id="272" r:id="rId6"/>
    <p:sldId id="273" r:id="rId7"/>
    <p:sldId id="270" r:id="rId8"/>
    <p:sldId id="269" r:id="rId9"/>
    <p:sldId id="278" r:id="rId10"/>
    <p:sldId id="279" r:id="rId11"/>
    <p:sldId id="268" r:id="rId12"/>
    <p:sldId id="276" r:id="rId13"/>
    <p:sldId id="277" r:id="rId14"/>
    <p:sldId id="280" r:id="rId15"/>
  </p:sldIdLst>
  <p:sldSz cx="14630400" cy="8229600"/>
  <p:notesSz cx="8229600" cy="14630400"/>
  <p:embeddedFontLst>
    <p:embeddedFont>
      <p:font typeface="Nunito Semi Bold" panose="020B0604020202020204" charset="-120"/>
      <p:regular r:id="rId17"/>
    </p:embeddedFont>
    <p:embeddedFont>
      <p:font typeface="Cambria Math" panose="02040503050406030204" pitchFamily="18" charset="0"/>
      <p:regular r:id="rId18"/>
    </p:embeddedFont>
    <p:embeddedFont>
      <p:font typeface="PT Sans" panose="020B0503020203020204" pitchFamily="34" charset="0"/>
      <p:regular r:id="rId19"/>
      <p:bold r:id="rId20"/>
      <p:italic r:id="rId21"/>
      <p:boldItalic r:id="rId22"/>
    </p:embeddedFont>
    <p:embeddedFont>
      <p:font typeface="Times New Roman Bold" panose="02020803070505020304" charset="0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F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553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DC0B20-18EB-BAB6-724C-EC1EFC20C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4"/>
          <p:cNvSpPr/>
          <p:nvPr/>
        </p:nvSpPr>
        <p:spPr>
          <a:xfrm>
            <a:off x="-213358" y="-178958"/>
            <a:ext cx="3124205" cy="2398223"/>
          </a:xfrm>
          <a:custGeom>
            <a:avLst/>
            <a:gdLst/>
            <a:ahLst/>
            <a:cxnLst/>
            <a:rect l="l" t="t" r="r" b="b"/>
            <a:pathLst>
              <a:path w="3124205" h="2398223">
                <a:moveTo>
                  <a:pt x="0" y="0"/>
                </a:moveTo>
                <a:lnTo>
                  <a:pt x="3124205" y="0"/>
                </a:lnTo>
                <a:lnTo>
                  <a:pt x="3124205" y="2398223"/>
                </a:lnTo>
                <a:lnTo>
                  <a:pt x="0" y="2398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35" b="-15135"/>
            </a:stretch>
          </a:blipFill>
        </p:spPr>
      </p:sp>
      <p:sp>
        <p:nvSpPr>
          <p:cNvPr id="10" name="TextBox 5"/>
          <p:cNvSpPr txBox="1"/>
          <p:nvPr/>
        </p:nvSpPr>
        <p:spPr>
          <a:xfrm>
            <a:off x="-1244529" y="436455"/>
            <a:ext cx="15781410" cy="1987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b="1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             Sanjivani College of Engineering, Kopargaon-423 603 </a:t>
            </a:r>
          </a:p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599" b="1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                   (An Autonomous Institute, Affiliated to Savitribai Phule Pune University, Pune)</a:t>
            </a:r>
          </a:p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599" b="1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           Department of Computer Engineering </a:t>
            </a:r>
          </a:p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599" b="1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     Subject : DAA</a:t>
            </a:r>
          </a:p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599" b="1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     CIA Activity</a:t>
            </a:r>
          </a:p>
        </p:txBody>
      </p:sp>
      <p:sp>
        <p:nvSpPr>
          <p:cNvPr id="11" name="TextBox 6"/>
          <p:cNvSpPr txBox="1"/>
          <p:nvPr/>
        </p:nvSpPr>
        <p:spPr>
          <a:xfrm>
            <a:off x="318977" y="2929863"/>
            <a:ext cx="13376241" cy="411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50"/>
              </a:lnSpc>
              <a:spcBef>
                <a:spcPct val="0"/>
              </a:spcBef>
            </a:pPr>
            <a:r>
              <a:rPr lang="en-US" sz="2500" b="1" spc="245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Problem Statement : </a:t>
            </a:r>
            <a:r>
              <a:rPr lang="en-US" sz="2499" b="1" spc="244" dirty="0">
                <a:solidFill>
                  <a:schemeClr val="bg2"/>
                </a:solidFill>
                <a:latin typeface="Times New Roman Bold"/>
                <a:cs typeface="Times New Roman Bold"/>
              </a:rPr>
              <a:t>Travelling Salesman Problem (Approximate using MST) </a:t>
            </a:r>
            <a:endParaRPr lang="en-US" sz="2499" b="1" spc="244" dirty="0">
              <a:solidFill>
                <a:schemeClr val="bg2"/>
              </a:solidFill>
              <a:latin typeface="Times New Roman Bold"/>
              <a:cs typeface="Times New Roman Bold"/>
              <a:sym typeface="Times New Roman Bold"/>
            </a:endParaRPr>
          </a:p>
        </p:txBody>
      </p:sp>
      <p:sp>
        <p:nvSpPr>
          <p:cNvPr id="12" name="TextBox 7"/>
          <p:cNvSpPr txBox="1"/>
          <p:nvPr/>
        </p:nvSpPr>
        <p:spPr>
          <a:xfrm>
            <a:off x="4854280" y="4056743"/>
            <a:ext cx="4326731" cy="5797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9"/>
              </a:lnSpc>
            </a:pPr>
            <a:endParaRPr dirty="0">
              <a:solidFill>
                <a:schemeClr val="bg2"/>
              </a:solidFill>
            </a:endParaRPr>
          </a:p>
          <a:p>
            <a:pPr algn="l">
              <a:lnSpc>
                <a:spcPts val="5099"/>
              </a:lnSpc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1.Walke Akshata  (03)</a:t>
            </a:r>
          </a:p>
          <a:p>
            <a:pPr algn="l">
              <a:lnSpc>
                <a:spcPts val="5099"/>
              </a:lnSpc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2.Unde Ashwini    (04)</a:t>
            </a:r>
          </a:p>
          <a:p>
            <a:pPr algn="l">
              <a:lnSpc>
                <a:spcPts val="5099"/>
              </a:lnSpc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3.Attar Rehan      (05)</a:t>
            </a:r>
          </a:p>
          <a:p>
            <a:pPr algn="ctr">
              <a:lnSpc>
                <a:spcPts val="5099"/>
              </a:lnSpc>
            </a:pPr>
            <a:endParaRPr lang="en-US" sz="2499" b="1" spc="244" dirty="0">
              <a:solidFill>
                <a:schemeClr val="bg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ctr">
              <a:lnSpc>
                <a:spcPts val="5099"/>
              </a:lnSpc>
            </a:pPr>
            <a:endParaRPr lang="en-US" sz="2499" b="1" spc="244" dirty="0">
              <a:solidFill>
                <a:schemeClr val="bg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ctr">
              <a:lnSpc>
                <a:spcPts val="5099"/>
              </a:lnSpc>
            </a:pPr>
            <a:endParaRPr lang="en-US" sz="2499" b="1" spc="244" dirty="0">
              <a:solidFill>
                <a:schemeClr val="bg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ctr">
              <a:lnSpc>
                <a:spcPts val="5099"/>
              </a:lnSpc>
            </a:pPr>
            <a:endParaRPr lang="en-US" sz="2499" b="1" spc="244" dirty="0">
              <a:solidFill>
                <a:schemeClr val="bg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ctr">
              <a:lnSpc>
                <a:spcPts val="5099"/>
              </a:lnSpc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</a:p>
        </p:txBody>
      </p:sp>
      <p:sp>
        <p:nvSpPr>
          <p:cNvPr id="13" name="TextBox 8"/>
          <p:cNvSpPr txBox="1"/>
          <p:nvPr/>
        </p:nvSpPr>
        <p:spPr>
          <a:xfrm>
            <a:off x="1501464" y="4379467"/>
            <a:ext cx="3612356" cy="402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Group Members:-</a:t>
            </a:r>
          </a:p>
        </p:txBody>
      </p:sp>
      <p:sp>
        <p:nvSpPr>
          <p:cNvPr id="14" name="TextBox 9"/>
          <p:cNvSpPr txBox="1"/>
          <p:nvPr/>
        </p:nvSpPr>
        <p:spPr>
          <a:xfrm>
            <a:off x="5390808" y="7134398"/>
            <a:ext cx="11549733" cy="402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 b="1" spc="244" dirty="0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Guided By- Prof. P. B. </a:t>
            </a:r>
            <a:r>
              <a:rPr lang="en-US" sz="2499" b="1" spc="244" dirty="0" err="1">
                <a:solidFill>
                  <a:schemeClr val="bg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Dhanwate</a:t>
            </a:r>
            <a:endParaRPr lang="en-US" sz="2499" b="1" spc="244" dirty="0">
              <a:solidFill>
                <a:schemeClr val="bg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  <p:extLst>
      <p:ext uri="{BB962C8B-B14F-4D97-AF65-F5344CB8AC3E}">
        <p14:creationId xmlns:p14="http://schemas.microsoft.com/office/powerpoint/2010/main" val="2694480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B401C5-11DA-7C0B-D32C-5133320E7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627C5F9-1066-0A56-F9E2-FCE7279F2905}"/>
              </a:ext>
            </a:extLst>
          </p:cNvPr>
          <p:cNvSpPr/>
          <p:nvPr/>
        </p:nvSpPr>
        <p:spPr>
          <a:xfrm>
            <a:off x="6324124" y="233064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Comparison with Exact TSP Solutions</a:t>
            </a:r>
            <a:endParaRPr lang="en-US" sz="4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091E605F-7E57-157E-2463-07ECB3D2E260}"/>
              </a:ext>
            </a:extLst>
          </p:cNvPr>
          <p:cNvSpPr/>
          <p:nvPr/>
        </p:nvSpPr>
        <p:spPr>
          <a:xfrm>
            <a:off x="6324124" y="409765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While MST approximation offers a good balance between efficiency and accuracy, it's not guaranteed to produce the shortest possible tour.</a:t>
            </a:r>
            <a:endParaRPr lang="en-US" sz="18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4184C50-45DF-8D33-3E56-181CD72611A4}"/>
              </a:ext>
            </a:extLst>
          </p:cNvPr>
          <p:cNvSpPr/>
          <p:nvPr/>
        </p:nvSpPr>
        <p:spPr>
          <a:xfrm>
            <a:off x="6324124" y="513290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Comparisons with exact TSP solutions, where feasible, can provide insights into the quality of the approximation.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32C6AB-B63E-AB40-7F65-057CDC085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1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91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F95CF7-0982-13F3-D660-FBF8ECDBD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2816" y="439396"/>
            <a:ext cx="4526042" cy="565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</a:t>
            </a:r>
            <a:r>
              <a:rPr lang="en-US" sz="4300" dirty="0">
                <a:solidFill>
                  <a:srgbClr val="FFFFFF"/>
                </a:solidFill>
                <a:latin typeface="Nunito Semi Bold" pitchFamily="34" charset="0"/>
              </a:rPr>
              <a:t>Examples of TSP</a:t>
            </a:r>
          </a:p>
        </p:txBody>
      </p:sp>
      <p:sp>
        <p:nvSpPr>
          <p:cNvPr id="3" name="Text 1"/>
          <p:cNvSpPr/>
          <p:nvPr/>
        </p:nvSpPr>
        <p:spPr>
          <a:xfrm>
            <a:off x="673179" y="1479233"/>
            <a:ext cx="1328404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endParaRPr lang="en-US" sz="15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62BB6E-4DDF-67E2-A9CC-DCF67E7E67F1}"/>
                  </a:ext>
                </a:extLst>
              </p:cNvPr>
              <p:cNvSpPr txBox="1"/>
              <p:nvPr/>
            </p:nvSpPr>
            <p:spPr>
              <a:xfrm>
                <a:off x="4669130" y="3764692"/>
                <a:ext cx="449459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1.Prims/</a:t>
                </a:r>
                <a:r>
                  <a:rPr lang="en-IN" dirty="0" err="1">
                    <a:solidFill>
                      <a:schemeClr val="bg2"/>
                    </a:solidFill>
                    <a:latin typeface="PT Sans" panose="020B0503020203020204" pitchFamily="34" charset="0"/>
                  </a:rPr>
                  <a:t>Kruskals</a:t>
                </a:r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 Algorithm</a:t>
                </a:r>
              </a:p>
              <a:p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Time Complexity :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)</a:t>
                </a:r>
              </a:p>
              <a:p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Space Complexity : O(</a:t>
                </a:r>
                <a:r>
                  <a:rPr lang="en-IN" dirty="0" err="1">
                    <a:solidFill>
                      <a:schemeClr val="bg2"/>
                    </a:solidFill>
                    <a:latin typeface="PT Sans" panose="020B0503020203020204" pitchFamily="34" charset="0"/>
                  </a:rPr>
                  <a:t>ElogV</a:t>
                </a:r>
                <a:r>
                  <a:rPr lang="en-IN" dirty="0">
                    <a:solidFill>
                      <a:schemeClr val="bg2"/>
                    </a:solidFill>
                    <a:latin typeface="PT Sans" panose="020B0503020203020204" pitchFamily="34" charset="0"/>
                  </a:rPr>
                  <a:t>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62BB6E-4DDF-67E2-A9CC-DCF67E7E67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9130" y="3764692"/>
                <a:ext cx="4494598" cy="923330"/>
              </a:xfrm>
              <a:prstGeom prst="rect">
                <a:avLst/>
              </a:prstGeom>
              <a:blipFill>
                <a:blip r:embed="rId2"/>
                <a:stretch>
                  <a:fillRect l="-1221" t="-4636" b="-927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3C6E33D7-B3B5-C3A0-9853-E3601D9D1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9" y="0"/>
            <a:ext cx="5486401" cy="8229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5EC016-3D70-2D7D-DC23-2147F625E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102" y="2780933"/>
            <a:ext cx="2474325" cy="32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71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305F3A-AE2B-1B30-AD15-635685E3B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3050" y="641628"/>
            <a:ext cx="7510701" cy="1372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Practical Applications and Real-World Examples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03050" y="2363867"/>
            <a:ext cx="7510701" cy="5224224"/>
          </a:xfrm>
          <a:prstGeom prst="roundRect">
            <a:avLst>
              <a:gd name="adj" fmla="val 67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10670" y="2371487"/>
            <a:ext cx="7494627" cy="6684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44747" y="2519005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Application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9046488" y="2519005"/>
            <a:ext cx="202382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1544419" y="2519005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310670" y="3039904"/>
            <a:ext cx="7494627" cy="104179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44747" y="3187422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IN" dirty="0">
                <a:solidFill>
                  <a:schemeClr val="bg1"/>
                </a:solidFill>
              </a:rPr>
              <a:t>Delivery Services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9046488" y="3187422"/>
            <a:ext cx="202382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UPS Package Routing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1544419" y="3187422"/>
            <a:ext cx="202763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6326744" y="4081701"/>
            <a:ext cx="7494627" cy="10417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44747" y="4229219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Tourism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9046488" y="4229219"/>
            <a:ext cx="202382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European InterRail Planning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1544419" y="4229219"/>
            <a:ext cx="202763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6310670" y="5123498"/>
            <a:ext cx="7494627" cy="104179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44747" y="5271016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900"/>
              </a:lnSpc>
              <a:buNone/>
            </a:pPr>
            <a:r>
              <a:rPr lang="en-IN" dirty="0">
                <a:solidFill>
                  <a:srgbClr val="FFFFFF"/>
                </a:solidFill>
                <a:latin typeface="PT Sans" pitchFamily="34" charset="0"/>
              </a:rPr>
              <a:t>Emergency services</a:t>
            </a:r>
            <a:endParaRPr lang="en-US" dirty="0">
              <a:solidFill>
                <a:srgbClr val="FFFFFF"/>
              </a:solidFill>
              <a:latin typeface="PT Sans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9046488" y="5271016"/>
            <a:ext cx="202382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IN" dirty="0">
                <a:solidFill>
                  <a:srgbClr val="FFFFFF"/>
                </a:solidFill>
                <a:latin typeface="PT Sans" pitchFamily="34" charset="0"/>
              </a:rPr>
              <a:t>Ambulance  service</a:t>
            </a:r>
            <a:endParaRPr lang="en-US" dirty="0">
              <a:solidFill>
                <a:srgbClr val="FFFFFF"/>
              </a:solidFill>
              <a:latin typeface="PT Sans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544419" y="5271016"/>
            <a:ext cx="202763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21" name="Shape 18"/>
          <p:cNvSpPr/>
          <p:nvPr/>
        </p:nvSpPr>
        <p:spPr>
          <a:xfrm>
            <a:off x="6310670" y="6165294"/>
            <a:ext cx="7494627" cy="14151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544747" y="6312813"/>
            <a:ext cx="2027634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9046488" y="6312813"/>
            <a:ext cx="2023824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11544419" y="6312813"/>
            <a:ext cx="202763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25" name="Shape 18">
            <a:extLst>
              <a:ext uri="{FF2B5EF4-FFF2-40B4-BE49-F238E27FC236}">
                <a16:creationId xmlns:a16="http://schemas.microsoft.com/office/drawing/2014/main" id="{E21593B4-A7E6-69E1-C791-342800DF0F6A}"/>
              </a:ext>
            </a:extLst>
          </p:cNvPr>
          <p:cNvSpPr/>
          <p:nvPr/>
        </p:nvSpPr>
        <p:spPr>
          <a:xfrm>
            <a:off x="6427709" y="6460331"/>
            <a:ext cx="2501741" cy="7467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>
              <a:lnSpc>
                <a:spcPts val="2900"/>
              </a:lnSpc>
            </a:pPr>
            <a:r>
              <a:rPr lang="en-IN" dirty="0">
                <a:solidFill>
                  <a:srgbClr val="FFFFFF"/>
                </a:solidFill>
                <a:latin typeface="PT Sans" pitchFamily="34" charset="0"/>
              </a:rPr>
              <a:t>Educational Field Trips</a:t>
            </a:r>
          </a:p>
        </p:txBody>
      </p:sp>
      <p:sp>
        <p:nvSpPr>
          <p:cNvPr id="26" name="Shape 18">
            <a:extLst>
              <a:ext uri="{FF2B5EF4-FFF2-40B4-BE49-F238E27FC236}">
                <a16:creationId xmlns:a16="http://schemas.microsoft.com/office/drawing/2014/main" id="{CC7BC6EB-2165-A85D-9F5A-CB5B8D5DE8E0}"/>
              </a:ext>
            </a:extLst>
          </p:cNvPr>
          <p:cNvSpPr/>
          <p:nvPr/>
        </p:nvSpPr>
        <p:spPr>
          <a:xfrm>
            <a:off x="9520595" y="6460331"/>
            <a:ext cx="2501741" cy="7467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>
              <a:lnSpc>
                <a:spcPts val="2900"/>
              </a:lnSpc>
            </a:pPr>
            <a:r>
              <a:rPr lang="en-IN" dirty="0">
                <a:solidFill>
                  <a:srgbClr val="FFFFFF"/>
                </a:solidFill>
                <a:latin typeface="PT Sans" pitchFamily="34" charset="0"/>
              </a:rPr>
              <a:t>School Field Trip Planning</a:t>
            </a:r>
          </a:p>
        </p:txBody>
      </p:sp>
    </p:spTree>
    <p:extLst>
      <p:ext uri="{BB962C8B-B14F-4D97-AF65-F5344CB8AC3E}">
        <p14:creationId xmlns:p14="http://schemas.microsoft.com/office/powerpoint/2010/main" val="4125250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63D408-79F0-86E9-E0F8-37E94EA72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6BFFEB7-4194-577E-D027-21A963902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C7F077A-72FF-085A-4992-BE6DF1AA5056}"/>
              </a:ext>
            </a:extLst>
          </p:cNvPr>
          <p:cNvSpPr/>
          <p:nvPr/>
        </p:nvSpPr>
        <p:spPr>
          <a:xfrm>
            <a:off x="837724" y="194762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and Future Directions</a:t>
            </a:r>
            <a:endParaRPr lang="en-US" sz="4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24C7654-24F4-BF84-4869-D8C47F0BB941}"/>
              </a:ext>
            </a:extLst>
          </p:cNvPr>
          <p:cNvSpPr/>
          <p:nvPr/>
        </p:nvSpPr>
        <p:spPr>
          <a:xfrm>
            <a:off x="837724" y="3714631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MST approach is a valuable technique for finding approximate solutions to the TSP, particularly for large instances where exact solutions are computationally infeasible.</a:t>
            </a:r>
            <a:endParaRPr lang="en-US" sz="18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E5392AA-E9CD-A34E-C996-F1D64B830D02}"/>
              </a:ext>
            </a:extLst>
          </p:cNvPr>
          <p:cNvSpPr/>
          <p:nvPr/>
        </p:nvSpPr>
        <p:spPr>
          <a:xfrm>
            <a:off x="837724" y="5132903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Future research focuses on developing more accurate and efficient approximation algorithms and exploring advanced techniques for solving complex variations of the TSP.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69317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DB53AE-B53C-8E43-A9DC-73373CE13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448" y="2935335"/>
            <a:ext cx="3893061" cy="28164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8CC412-126C-40B1-0EB9-FD1DCBAEF333}"/>
              </a:ext>
            </a:extLst>
          </p:cNvPr>
          <p:cNvSpPr txBox="1"/>
          <p:nvPr/>
        </p:nvSpPr>
        <p:spPr>
          <a:xfrm>
            <a:off x="7200900" y="3888433"/>
            <a:ext cx="731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2"/>
                </a:solidFill>
                <a:latin typeface="PT Sans" panose="020B0503020203020204" pitchFamily="34" charset="0"/>
              </a:rPr>
              <a:t>2.Dynamic programming</a:t>
            </a:r>
          </a:p>
          <a:p>
            <a:r>
              <a:rPr lang="en-IN" dirty="0">
                <a:solidFill>
                  <a:schemeClr val="bg2"/>
                </a:solidFill>
                <a:latin typeface="PT Sans" panose="020B0503020203020204" pitchFamily="34" charset="0"/>
              </a:rPr>
              <a:t>Time Complexity : </a:t>
            </a:r>
          </a:p>
          <a:p>
            <a:r>
              <a:rPr lang="en-IN" dirty="0">
                <a:solidFill>
                  <a:schemeClr val="bg2"/>
                </a:solidFill>
                <a:latin typeface="PT Sans" panose="020B0503020203020204" pitchFamily="34" charset="0"/>
              </a:rPr>
              <a:t>Space Complexity : </a:t>
            </a:r>
          </a:p>
          <a:p>
            <a:endParaRPr lang="en-IN" dirty="0">
              <a:solidFill>
                <a:schemeClr val="bg2"/>
              </a:solidFill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546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8C9F10DD-5E7A-D0DC-5D8D-DF409EEA5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4" name="Text 0">
            <a:extLst>
              <a:ext uri="{FF2B5EF4-FFF2-40B4-BE49-F238E27FC236}">
                <a16:creationId xmlns:a16="http://schemas.microsoft.com/office/drawing/2014/main" id="{3ADAA18F-D17E-5FC2-DCD7-D91CDB83CB4A}"/>
              </a:ext>
            </a:extLst>
          </p:cNvPr>
          <p:cNvSpPr/>
          <p:nvPr/>
        </p:nvSpPr>
        <p:spPr>
          <a:xfrm>
            <a:off x="837724" y="1073587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Travelling Salesman Problem (Approximate using MST)</a:t>
            </a:r>
            <a:endParaRPr lang="en-US" sz="6100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420CC478-97D2-8E99-666C-DEF3A39233FF}"/>
              </a:ext>
            </a:extLst>
          </p:cNvPr>
          <p:cNvSpPr/>
          <p:nvPr/>
        </p:nvSpPr>
        <p:spPr>
          <a:xfrm>
            <a:off x="837724" y="531876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Travelling Salesman Problem (TSP) is a classic optimization problem that involves finding the shortest possible route that visits a set of cities exactly once and returns to the starting city.</a:t>
            </a:r>
            <a:endParaRPr lang="en-US" sz="185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D715DC5E-A7A1-E447-36A0-BF70CF91AC12}"/>
              </a:ext>
            </a:extLst>
          </p:cNvPr>
          <p:cNvSpPr/>
          <p:nvPr/>
        </p:nvSpPr>
        <p:spPr>
          <a:xfrm>
            <a:off x="1340287" y="6737033"/>
            <a:ext cx="182237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  <p:extLst>
      <p:ext uri="{BB962C8B-B14F-4D97-AF65-F5344CB8AC3E}">
        <p14:creationId xmlns:p14="http://schemas.microsoft.com/office/powerpoint/2010/main" val="297656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45A645-14F8-BEAF-C435-D2D554B1B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7" name="Text 0"/>
          <p:cNvSpPr/>
          <p:nvPr/>
        </p:nvSpPr>
        <p:spPr>
          <a:xfrm>
            <a:off x="6324124" y="68020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to the Travelling Salesman Problem (TSP)</a:t>
            </a:r>
            <a:endParaRPr lang="en-US" sz="4400" dirty="0"/>
          </a:p>
        </p:txBody>
      </p:sp>
      <p:sp>
        <p:nvSpPr>
          <p:cNvPr id="18" name="Text 1"/>
          <p:cNvSpPr/>
          <p:nvPr/>
        </p:nvSpPr>
        <p:spPr>
          <a:xfrm>
            <a:off x="6324124" y="244721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problem is known as NP-hard, meaning there is no efficient algorithm to find the exact solution for large sets of cities.</a:t>
            </a:r>
            <a:endParaRPr lang="en-US" sz="1850" dirty="0"/>
          </a:p>
        </p:txBody>
      </p:sp>
      <p:sp>
        <p:nvSpPr>
          <p:cNvPr id="19" name="Shape 2"/>
          <p:cNvSpPr/>
          <p:nvPr/>
        </p:nvSpPr>
        <p:spPr>
          <a:xfrm>
            <a:off x="6324124" y="375165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20" name="Text 3"/>
          <p:cNvSpPr/>
          <p:nvPr/>
        </p:nvSpPr>
        <p:spPr>
          <a:xfrm>
            <a:off x="6492002" y="385191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21" name="Text 4"/>
          <p:cNvSpPr/>
          <p:nvPr/>
        </p:nvSpPr>
        <p:spPr>
          <a:xfrm>
            <a:off x="7101959" y="37516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Concepts</a:t>
            </a:r>
            <a:endParaRPr lang="en-US" sz="2200" dirty="0"/>
          </a:p>
        </p:txBody>
      </p:sp>
      <p:sp>
        <p:nvSpPr>
          <p:cNvPr id="22" name="Text 5"/>
          <p:cNvSpPr/>
          <p:nvPr/>
        </p:nvSpPr>
        <p:spPr>
          <a:xfrm>
            <a:off x="7101959" y="424719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goal is to minimize the total distance traveled.</a:t>
            </a:r>
            <a:endParaRPr lang="en-US" sz="1850" dirty="0"/>
          </a:p>
        </p:txBody>
      </p:sp>
      <p:sp>
        <p:nvSpPr>
          <p:cNvPr id="23" name="Shape 6"/>
          <p:cNvSpPr/>
          <p:nvPr/>
        </p:nvSpPr>
        <p:spPr>
          <a:xfrm>
            <a:off x="10178058" y="375165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24" name="Text 7"/>
          <p:cNvSpPr/>
          <p:nvPr/>
        </p:nvSpPr>
        <p:spPr>
          <a:xfrm>
            <a:off x="10345936" y="385191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25" name="Text 8"/>
          <p:cNvSpPr/>
          <p:nvPr/>
        </p:nvSpPr>
        <p:spPr>
          <a:xfrm>
            <a:off x="10955893" y="37516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26" name="Text 9"/>
          <p:cNvSpPr/>
          <p:nvPr/>
        </p:nvSpPr>
        <p:spPr>
          <a:xfrm>
            <a:off x="10955893" y="4247198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TSP finds practical applications in logistics, transportation, and robotics.</a:t>
            </a:r>
            <a:endParaRPr lang="en-US" sz="1850" dirty="0"/>
          </a:p>
        </p:txBody>
      </p:sp>
      <p:sp>
        <p:nvSpPr>
          <p:cNvPr id="27" name="Shape 10"/>
          <p:cNvSpPr/>
          <p:nvPr/>
        </p:nvSpPr>
        <p:spPr>
          <a:xfrm>
            <a:off x="6324124" y="62878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28" name="Text 11"/>
          <p:cNvSpPr/>
          <p:nvPr/>
        </p:nvSpPr>
        <p:spPr>
          <a:xfrm>
            <a:off x="6492002" y="638806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29" name="Text 12"/>
          <p:cNvSpPr/>
          <p:nvPr/>
        </p:nvSpPr>
        <p:spPr>
          <a:xfrm>
            <a:off x="7101959" y="62878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Approximation</a:t>
            </a:r>
            <a:endParaRPr lang="en-US" sz="2200" dirty="0"/>
          </a:p>
        </p:txBody>
      </p:sp>
      <p:sp>
        <p:nvSpPr>
          <p:cNvPr id="30" name="Text 13"/>
          <p:cNvSpPr/>
          <p:nvPr/>
        </p:nvSpPr>
        <p:spPr>
          <a:xfrm>
            <a:off x="7101959" y="678334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Approximation algorithms are used to find near-optimal solutions efficiently.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712072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AD2699-BE65-19A6-442B-D4AF2C13B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>
            <a:extLst>
              <a:ext uri="{FF2B5EF4-FFF2-40B4-BE49-F238E27FC236}">
                <a16:creationId xmlns:a16="http://schemas.microsoft.com/office/drawing/2014/main" id="{E89D3A57-9B47-72EF-1933-B42148D2B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21" name="Text 0">
            <a:extLst>
              <a:ext uri="{FF2B5EF4-FFF2-40B4-BE49-F238E27FC236}">
                <a16:creationId xmlns:a16="http://schemas.microsoft.com/office/drawing/2014/main" id="{384A072E-5D72-27B7-3E1B-AE8B3EA527A7}"/>
              </a:ext>
            </a:extLst>
          </p:cNvPr>
          <p:cNvSpPr/>
          <p:nvPr/>
        </p:nvSpPr>
        <p:spPr>
          <a:xfrm>
            <a:off x="837724" y="133516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 of the Exact TSP Solution</a:t>
            </a:r>
            <a:endParaRPr lang="en-US" sz="4400" dirty="0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09A2F57B-F439-91C8-08B7-5D1B19F9149F}"/>
              </a:ext>
            </a:extLst>
          </p:cNvPr>
          <p:cNvSpPr/>
          <p:nvPr/>
        </p:nvSpPr>
        <p:spPr>
          <a:xfrm>
            <a:off x="837724" y="310217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Exact solutions involve exploring all possible routes, which becomes computationally intractable as the number of cities grows.</a:t>
            </a:r>
            <a:endParaRPr lang="en-US" sz="1850" dirty="0"/>
          </a:p>
        </p:txBody>
      </p:sp>
      <p:sp>
        <p:nvSpPr>
          <p:cNvPr id="23" name="Shape 2">
            <a:extLst>
              <a:ext uri="{FF2B5EF4-FFF2-40B4-BE49-F238E27FC236}">
                <a16:creationId xmlns:a16="http://schemas.microsoft.com/office/drawing/2014/main" id="{0EDDC145-7D16-2673-61BE-7DA9E6BE7DC8}"/>
              </a:ext>
            </a:extLst>
          </p:cNvPr>
          <p:cNvSpPr/>
          <p:nvPr/>
        </p:nvSpPr>
        <p:spPr>
          <a:xfrm>
            <a:off x="837724" y="4137422"/>
            <a:ext cx="7468553" cy="2757011"/>
          </a:xfrm>
          <a:prstGeom prst="roundRect">
            <a:avLst>
              <a:gd name="adj" fmla="val 130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24" name="Shape 3">
            <a:extLst>
              <a:ext uri="{FF2B5EF4-FFF2-40B4-BE49-F238E27FC236}">
                <a16:creationId xmlns:a16="http://schemas.microsoft.com/office/drawing/2014/main" id="{4B128F27-1EE2-48D8-93A0-2B316F88A9FF}"/>
              </a:ext>
            </a:extLst>
          </p:cNvPr>
          <p:cNvSpPr/>
          <p:nvPr/>
        </p:nvSpPr>
        <p:spPr>
          <a:xfrm>
            <a:off x="845344" y="4145042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85A13FB5-E5C6-ED83-568F-D4C02AF78DA5}"/>
              </a:ext>
            </a:extLst>
          </p:cNvPr>
          <p:cNvSpPr/>
          <p:nvPr/>
        </p:nvSpPr>
        <p:spPr>
          <a:xfrm>
            <a:off x="1084659" y="429625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City Count</a:t>
            </a:r>
            <a:endParaRPr lang="en-US" sz="1850" dirty="0"/>
          </a:p>
        </p:txBody>
      </p:sp>
      <p:sp>
        <p:nvSpPr>
          <p:cNvPr id="26" name="Text 5">
            <a:extLst>
              <a:ext uri="{FF2B5EF4-FFF2-40B4-BE49-F238E27FC236}">
                <a16:creationId xmlns:a16="http://schemas.microsoft.com/office/drawing/2014/main" id="{24A43127-E0D3-968D-4954-333B9F09F44B}"/>
              </a:ext>
            </a:extLst>
          </p:cNvPr>
          <p:cNvSpPr/>
          <p:nvPr/>
        </p:nvSpPr>
        <p:spPr>
          <a:xfrm>
            <a:off x="4815126" y="429625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Possible Routes</a:t>
            </a:r>
            <a:endParaRPr lang="en-US" sz="1850" dirty="0"/>
          </a:p>
        </p:txBody>
      </p:sp>
      <p:sp>
        <p:nvSpPr>
          <p:cNvPr id="27" name="Shape 6">
            <a:extLst>
              <a:ext uri="{FF2B5EF4-FFF2-40B4-BE49-F238E27FC236}">
                <a16:creationId xmlns:a16="http://schemas.microsoft.com/office/drawing/2014/main" id="{807C6C91-8153-687A-1A9A-14EE43022F56}"/>
              </a:ext>
            </a:extLst>
          </p:cNvPr>
          <p:cNvSpPr/>
          <p:nvPr/>
        </p:nvSpPr>
        <p:spPr>
          <a:xfrm>
            <a:off x="845344" y="4830485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7">
            <a:extLst>
              <a:ext uri="{FF2B5EF4-FFF2-40B4-BE49-F238E27FC236}">
                <a16:creationId xmlns:a16="http://schemas.microsoft.com/office/drawing/2014/main" id="{E99390CF-4472-A697-7030-B63911176F0C}"/>
              </a:ext>
            </a:extLst>
          </p:cNvPr>
          <p:cNvSpPr/>
          <p:nvPr/>
        </p:nvSpPr>
        <p:spPr>
          <a:xfrm>
            <a:off x="1084659" y="498169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</a:t>
            </a:r>
            <a:endParaRPr lang="en-US" sz="1850" dirty="0"/>
          </a:p>
        </p:txBody>
      </p:sp>
      <p:sp>
        <p:nvSpPr>
          <p:cNvPr id="29" name="Text 8">
            <a:extLst>
              <a:ext uri="{FF2B5EF4-FFF2-40B4-BE49-F238E27FC236}">
                <a16:creationId xmlns:a16="http://schemas.microsoft.com/office/drawing/2014/main" id="{1B2C75D6-9738-3103-1A43-0DB7772C3412}"/>
              </a:ext>
            </a:extLst>
          </p:cNvPr>
          <p:cNvSpPr/>
          <p:nvPr/>
        </p:nvSpPr>
        <p:spPr>
          <a:xfrm>
            <a:off x="4815126" y="498169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120</a:t>
            </a:r>
            <a:endParaRPr lang="en-US" sz="1850" dirty="0"/>
          </a:p>
        </p:txBody>
      </p:sp>
      <p:sp>
        <p:nvSpPr>
          <p:cNvPr id="30" name="Shape 9">
            <a:extLst>
              <a:ext uri="{FF2B5EF4-FFF2-40B4-BE49-F238E27FC236}">
                <a16:creationId xmlns:a16="http://schemas.microsoft.com/office/drawing/2014/main" id="{5488842B-F83F-1453-2BF3-6278F772B85C}"/>
              </a:ext>
            </a:extLst>
          </p:cNvPr>
          <p:cNvSpPr/>
          <p:nvPr/>
        </p:nvSpPr>
        <p:spPr>
          <a:xfrm>
            <a:off x="845344" y="5515928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10">
            <a:extLst>
              <a:ext uri="{FF2B5EF4-FFF2-40B4-BE49-F238E27FC236}">
                <a16:creationId xmlns:a16="http://schemas.microsoft.com/office/drawing/2014/main" id="{B3A81C96-3311-EDD9-FADD-3E7CB588F21D}"/>
              </a:ext>
            </a:extLst>
          </p:cNvPr>
          <p:cNvSpPr/>
          <p:nvPr/>
        </p:nvSpPr>
        <p:spPr>
          <a:xfrm>
            <a:off x="1084659" y="566713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10</a:t>
            </a:r>
            <a:endParaRPr lang="en-US" sz="1850" dirty="0"/>
          </a:p>
        </p:txBody>
      </p:sp>
      <p:sp>
        <p:nvSpPr>
          <p:cNvPr id="32" name="Text 11">
            <a:extLst>
              <a:ext uri="{FF2B5EF4-FFF2-40B4-BE49-F238E27FC236}">
                <a16:creationId xmlns:a16="http://schemas.microsoft.com/office/drawing/2014/main" id="{1B885503-EA76-A815-9B3C-200D6E6D84A4}"/>
              </a:ext>
            </a:extLst>
          </p:cNvPr>
          <p:cNvSpPr/>
          <p:nvPr/>
        </p:nvSpPr>
        <p:spPr>
          <a:xfrm>
            <a:off x="4815126" y="566713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3,628,800</a:t>
            </a:r>
            <a:endParaRPr lang="en-US" sz="1850" dirty="0"/>
          </a:p>
        </p:txBody>
      </p:sp>
      <p:sp>
        <p:nvSpPr>
          <p:cNvPr id="33" name="Shape 12">
            <a:extLst>
              <a:ext uri="{FF2B5EF4-FFF2-40B4-BE49-F238E27FC236}">
                <a16:creationId xmlns:a16="http://schemas.microsoft.com/office/drawing/2014/main" id="{28AB33B0-71DE-F545-3A3B-C1F45A737849}"/>
              </a:ext>
            </a:extLst>
          </p:cNvPr>
          <p:cNvSpPr/>
          <p:nvPr/>
        </p:nvSpPr>
        <p:spPr>
          <a:xfrm>
            <a:off x="845344" y="6201370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13">
            <a:extLst>
              <a:ext uri="{FF2B5EF4-FFF2-40B4-BE49-F238E27FC236}">
                <a16:creationId xmlns:a16="http://schemas.microsoft.com/office/drawing/2014/main" id="{4EF7AD66-B40D-80B7-E499-CA54327962E5}"/>
              </a:ext>
            </a:extLst>
          </p:cNvPr>
          <p:cNvSpPr/>
          <p:nvPr/>
        </p:nvSpPr>
        <p:spPr>
          <a:xfrm>
            <a:off x="1084659" y="6352580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</a:t>
            </a:r>
            <a:endParaRPr lang="en-US" sz="1850" dirty="0"/>
          </a:p>
        </p:txBody>
      </p:sp>
      <p:sp>
        <p:nvSpPr>
          <p:cNvPr id="35" name="Text 14">
            <a:extLst>
              <a:ext uri="{FF2B5EF4-FFF2-40B4-BE49-F238E27FC236}">
                <a16:creationId xmlns:a16="http://schemas.microsoft.com/office/drawing/2014/main" id="{5C044982-6A11-ED24-0C09-16C4EB09D193}"/>
              </a:ext>
            </a:extLst>
          </p:cNvPr>
          <p:cNvSpPr/>
          <p:nvPr/>
        </p:nvSpPr>
        <p:spPr>
          <a:xfrm>
            <a:off x="4815126" y="6352580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2.43 x 10^18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1299844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CE87E7-A470-BB53-7F9A-33959BB60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089A4E34-3D66-3063-7757-12B02126B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2" name="Text 0">
            <a:extLst>
              <a:ext uri="{FF2B5EF4-FFF2-40B4-BE49-F238E27FC236}">
                <a16:creationId xmlns:a16="http://schemas.microsoft.com/office/drawing/2014/main" id="{52B64A63-D23F-A5A9-23A5-AC716DC1799A}"/>
              </a:ext>
            </a:extLst>
          </p:cNvPr>
          <p:cNvSpPr/>
          <p:nvPr/>
        </p:nvSpPr>
        <p:spPr>
          <a:xfrm>
            <a:off x="6279356" y="801410"/>
            <a:ext cx="7558088" cy="1332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Overview of Approximation Algorithms</a:t>
            </a:r>
            <a:endParaRPr lang="en-US" sz="4150" dirty="0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67F6A9F3-B5C1-705A-62A1-7832A137F0F3}"/>
              </a:ext>
            </a:extLst>
          </p:cNvPr>
          <p:cNvSpPr/>
          <p:nvPr/>
        </p:nvSpPr>
        <p:spPr>
          <a:xfrm>
            <a:off x="6279356" y="2474000"/>
            <a:ext cx="7558088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Approximation algorithms aim to find solutions within a certain bound of the optimal solution, sacrificing optimality for computational efficiency.</a:t>
            </a:r>
            <a:endParaRPr lang="en-US" sz="1750" dirty="0"/>
          </a:p>
        </p:txBody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E70C298F-E862-BA7A-1D15-CAB8F98BAB55}"/>
              </a:ext>
            </a:extLst>
          </p:cNvPr>
          <p:cNvSpPr/>
          <p:nvPr/>
        </p:nvSpPr>
        <p:spPr>
          <a:xfrm>
            <a:off x="6279356" y="3453646"/>
            <a:ext cx="3665815" cy="2055138"/>
          </a:xfrm>
          <a:prstGeom prst="roundRect">
            <a:avLst>
              <a:gd name="adj" fmla="val 1653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6AC41221-A3B8-EF81-1714-01012F11E6CD}"/>
              </a:ext>
            </a:extLst>
          </p:cNvPr>
          <p:cNvSpPr/>
          <p:nvPr/>
        </p:nvSpPr>
        <p:spPr>
          <a:xfrm>
            <a:off x="6528792" y="3703082"/>
            <a:ext cx="2665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Greedy Algorithms</a:t>
            </a:r>
            <a:endParaRPr lang="en-US" sz="2050" dirty="0"/>
          </a:p>
        </p:txBody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7EA8F893-8371-5277-8C03-27A068D9F741}"/>
              </a:ext>
            </a:extLst>
          </p:cNvPr>
          <p:cNvSpPr/>
          <p:nvPr/>
        </p:nvSpPr>
        <p:spPr>
          <a:xfrm>
            <a:off x="6528792" y="4172069"/>
            <a:ext cx="3166943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These algorithms make locally optimal choices at each step.</a:t>
            </a:r>
            <a:endParaRPr lang="en-US" sz="1750" dirty="0"/>
          </a:p>
        </p:txBody>
      </p:sp>
      <p:sp>
        <p:nvSpPr>
          <p:cNvPr id="27" name="Shape 5">
            <a:extLst>
              <a:ext uri="{FF2B5EF4-FFF2-40B4-BE49-F238E27FC236}">
                <a16:creationId xmlns:a16="http://schemas.microsoft.com/office/drawing/2014/main" id="{C9A8B171-D36D-1634-DEFA-0AB6EE5F46B6}"/>
              </a:ext>
            </a:extLst>
          </p:cNvPr>
          <p:cNvSpPr/>
          <p:nvPr/>
        </p:nvSpPr>
        <p:spPr>
          <a:xfrm>
            <a:off x="10171748" y="3453646"/>
            <a:ext cx="3665815" cy="2055138"/>
          </a:xfrm>
          <a:prstGeom prst="roundRect">
            <a:avLst>
              <a:gd name="adj" fmla="val 1653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28" name="Text 6">
            <a:extLst>
              <a:ext uri="{FF2B5EF4-FFF2-40B4-BE49-F238E27FC236}">
                <a16:creationId xmlns:a16="http://schemas.microsoft.com/office/drawing/2014/main" id="{998BBAB8-09E8-8694-AF2F-47E413D77A4E}"/>
              </a:ext>
            </a:extLst>
          </p:cNvPr>
          <p:cNvSpPr/>
          <p:nvPr/>
        </p:nvSpPr>
        <p:spPr>
          <a:xfrm>
            <a:off x="10421183" y="3703082"/>
            <a:ext cx="2665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Heuristics</a:t>
            </a:r>
            <a:endParaRPr lang="en-US" sz="2050" dirty="0"/>
          </a:p>
        </p:txBody>
      </p:sp>
      <p:sp>
        <p:nvSpPr>
          <p:cNvPr id="29" name="Text 7">
            <a:extLst>
              <a:ext uri="{FF2B5EF4-FFF2-40B4-BE49-F238E27FC236}">
                <a16:creationId xmlns:a16="http://schemas.microsoft.com/office/drawing/2014/main" id="{DDBF99D7-42FF-4258-FA01-BB22B5A3A3C5}"/>
              </a:ext>
            </a:extLst>
          </p:cNvPr>
          <p:cNvSpPr/>
          <p:nvPr/>
        </p:nvSpPr>
        <p:spPr>
          <a:xfrm>
            <a:off x="10421183" y="4172069"/>
            <a:ext cx="3166943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Heuristics use problem-specific knowledge to guide the search for good solutions.</a:t>
            </a:r>
            <a:endParaRPr lang="en-US" sz="1750" dirty="0"/>
          </a:p>
        </p:txBody>
      </p:sp>
      <p:sp>
        <p:nvSpPr>
          <p:cNvPr id="30" name="Shape 8">
            <a:extLst>
              <a:ext uri="{FF2B5EF4-FFF2-40B4-BE49-F238E27FC236}">
                <a16:creationId xmlns:a16="http://schemas.microsoft.com/office/drawing/2014/main" id="{66A35E36-B835-3B91-0A1D-3F11F4F1CA49}"/>
              </a:ext>
            </a:extLst>
          </p:cNvPr>
          <p:cNvSpPr/>
          <p:nvPr/>
        </p:nvSpPr>
        <p:spPr>
          <a:xfrm>
            <a:off x="6279356" y="5735360"/>
            <a:ext cx="7558088" cy="1692712"/>
          </a:xfrm>
          <a:prstGeom prst="roundRect">
            <a:avLst>
              <a:gd name="adj" fmla="val 20079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31" name="Text 9">
            <a:extLst>
              <a:ext uri="{FF2B5EF4-FFF2-40B4-BE49-F238E27FC236}">
                <a16:creationId xmlns:a16="http://schemas.microsoft.com/office/drawing/2014/main" id="{CA38F8C8-E778-44C2-9E52-2EE8AF2E6C8A}"/>
              </a:ext>
            </a:extLst>
          </p:cNvPr>
          <p:cNvSpPr/>
          <p:nvPr/>
        </p:nvSpPr>
        <p:spPr>
          <a:xfrm>
            <a:off x="6528792" y="5984796"/>
            <a:ext cx="2665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Metaheuristics</a:t>
            </a:r>
            <a:endParaRPr lang="en-US" sz="2050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57E35115-F94C-5B04-B00D-62C31CDC28BD}"/>
              </a:ext>
            </a:extLst>
          </p:cNvPr>
          <p:cNvSpPr/>
          <p:nvPr/>
        </p:nvSpPr>
        <p:spPr>
          <a:xfrm>
            <a:off x="6528792" y="6453783"/>
            <a:ext cx="7059216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Metaheuristics combine multiple algorithms to improve the search process.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15088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D53F23-D11A-F3DE-4E7C-E767F762A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963F8BF4-24A1-90E5-7EF6-4867EB3AC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7" name="Text 0">
            <a:extLst>
              <a:ext uri="{FF2B5EF4-FFF2-40B4-BE49-F238E27FC236}">
                <a16:creationId xmlns:a16="http://schemas.microsoft.com/office/drawing/2014/main" id="{01E36717-C6C1-841F-F176-D28DC9EB10C1}"/>
              </a:ext>
            </a:extLst>
          </p:cNvPr>
          <p:cNvSpPr/>
          <p:nvPr/>
        </p:nvSpPr>
        <p:spPr>
          <a:xfrm>
            <a:off x="6248043" y="773073"/>
            <a:ext cx="7620714" cy="1280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Minimum Spanning Tree (MST) Approach</a:t>
            </a:r>
            <a:endParaRPr lang="en-US" sz="40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3CFAEAAC-23AE-E1E1-E065-C0B697E0956F}"/>
              </a:ext>
            </a:extLst>
          </p:cNvPr>
          <p:cNvSpPr/>
          <p:nvPr/>
        </p:nvSpPr>
        <p:spPr>
          <a:xfrm>
            <a:off x="6248043" y="2379583"/>
            <a:ext cx="7620714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MST approach leverages the concept of a spanning tree to construct an approximate TSP tour.</a:t>
            </a:r>
            <a:endParaRPr lang="en-US" sz="1700" dirty="0"/>
          </a:p>
        </p:txBody>
      </p:sp>
      <p:sp>
        <p:nvSpPr>
          <p:cNvPr id="19" name="Shape 2">
            <a:extLst>
              <a:ext uri="{FF2B5EF4-FFF2-40B4-BE49-F238E27FC236}">
                <a16:creationId xmlns:a16="http://schemas.microsoft.com/office/drawing/2014/main" id="{F8EF353E-D844-60C6-73B7-5DF369207E86}"/>
              </a:ext>
            </a:extLst>
          </p:cNvPr>
          <p:cNvSpPr/>
          <p:nvPr/>
        </p:nvSpPr>
        <p:spPr>
          <a:xfrm>
            <a:off x="6559153" y="3320653"/>
            <a:ext cx="30480" cy="4135874"/>
          </a:xfrm>
          <a:prstGeom prst="roundRect">
            <a:avLst>
              <a:gd name="adj" fmla="val 1070961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211862BF-9B85-F26F-5DC2-321DE96EF38E}"/>
              </a:ext>
            </a:extLst>
          </p:cNvPr>
          <p:cNvSpPr/>
          <p:nvPr/>
        </p:nvSpPr>
        <p:spPr>
          <a:xfrm>
            <a:off x="6788706" y="3794998"/>
            <a:ext cx="761643" cy="30480"/>
          </a:xfrm>
          <a:prstGeom prst="roundRect">
            <a:avLst>
              <a:gd name="adj" fmla="val 1070961"/>
            </a:avLst>
          </a:prstGeom>
          <a:solidFill>
            <a:srgbClr val="F2B42D"/>
          </a:solidFill>
          <a:ln/>
        </p:spPr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D358EC2D-F4F4-A4B8-1508-BB6E44ED7982}"/>
              </a:ext>
            </a:extLst>
          </p:cNvPr>
          <p:cNvSpPr/>
          <p:nvPr/>
        </p:nvSpPr>
        <p:spPr>
          <a:xfrm>
            <a:off x="6329601" y="3565446"/>
            <a:ext cx="489585" cy="489585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67BE873B-FD6E-54B1-7B1C-D9B167D8444E}"/>
              </a:ext>
            </a:extLst>
          </p:cNvPr>
          <p:cNvSpPr/>
          <p:nvPr/>
        </p:nvSpPr>
        <p:spPr>
          <a:xfrm>
            <a:off x="6482239" y="3656648"/>
            <a:ext cx="184309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66CF48F0-1739-DB49-9F51-5DBBFB5772B0}"/>
              </a:ext>
            </a:extLst>
          </p:cNvPr>
          <p:cNvSpPr/>
          <p:nvPr/>
        </p:nvSpPr>
        <p:spPr>
          <a:xfrm>
            <a:off x="7771209" y="3538180"/>
            <a:ext cx="2614017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1: Construct MST</a:t>
            </a:r>
            <a:endParaRPr lang="en-US" sz="2000" dirty="0"/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C46167F1-5D8A-3012-A4D1-C1FC1AE2BE98}"/>
              </a:ext>
            </a:extLst>
          </p:cNvPr>
          <p:cNvSpPr/>
          <p:nvPr/>
        </p:nvSpPr>
        <p:spPr>
          <a:xfrm>
            <a:off x="7771209" y="3988594"/>
            <a:ext cx="609754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Find the minimum spanning tree for the given set of cities.</a:t>
            </a:r>
            <a:endParaRPr lang="en-US" sz="1700" dirty="0"/>
          </a:p>
        </p:txBody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DA95CB95-8D3E-3DB3-A42A-6BC7A27112AF}"/>
              </a:ext>
            </a:extLst>
          </p:cNvPr>
          <p:cNvSpPr/>
          <p:nvPr/>
        </p:nvSpPr>
        <p:spPr>
          <a:xfrm>
            <a:off x="6788706" y="5246132"/>
            <a:ext cx="761643" cy="30480"/>
          </a:xfrm>
          <a:prstGeom prst="roundRect">
            <a:avLst>
              <a:gd name="adj" fmla="val 1070961"/>
            </a:avLst>
          </a:prstGeom>
          <a:solidFill>
            <a:srgbClr val="D7425E"/>
          </a:solidFill>
          <a:ln/>
        </p:spPr>
      </p:sp>
      <p:sp>
        <p:nvSpPr>
          <p:cNvPr id="26" name="Shape 9">
            <a:extLst>
              <a:ext uri="{FF2B5EF4-FFF2-40B4-BE49-F238E27FC236}">
                <a16:creationId xmlns:a16="http://schemas.microsoft.com/office/drawing/2014/main" id="{F7392952-86F3-4C73-883C-B3583CAB0642}"/>
              </a:ext>
            </a:extLst>
          </p:cNvPr>
          <p:cNvSpPr/>
          <p:nvPr/>
        </p:nvSpPr>
        <p:spPr>
          <a:xfrm>
            <a:off x="6329601" y="5016579"/>
            <a:ext cx="489585" cy="489585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729183D1-33CD-AF3D-6C71-3BBEC15F37E3}"/>
              </a:ext>
            </a:extLst>
          </p:cNvPr>
          <p:cNvSpPr/>
          <p:nvPr/>
        </p:nvSpPr>
        <p:spPr>
          <a:xfrm>
            <a:off x="6482239" y="5107781"/>
            <a:ext cx="184309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28" name="Text 11">
            <a:extLst>
              <a:ext uri="{FF2B5EF4-FFF2-40B4-BE49-F238E27FC236}">
                <a16:creationId xmlns:a16="http://schemas.microsoft.com/office/drawing/2014/main" id="{D2AC50B5-3FAB-FCFF-15E9-BB4A7CD49BA4}"/>
              </a:ext>
            </a:extLst>
          </p:cNvPr>
          <p:cNvSpPr/>
          <p:nvPr/>
        </p:nvSpPr>
        <p:spPr>
          <a:xfrm>
            <a:off x="7771209" y="4989314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2: Traverse MST</a:t>
            </a:r>
            <a:endParaRPr lang="en-US" sz="2000" dirty="0"/>
          </a:p>
        </p:txBody>
      </p:sp>
      <p:sp>
        <p:nvSpPr>
          <p:cNvPr id="29" name="Text 12">
            <a:extLst>
              <a:ext uri="{FF2B5EF4-FFF2-40B4-BE49-F238E27FC236}">
                <a16:creationId xmlns:a16="http://schemas.microsoft.com/office/drawing/2014/main" id="{BC264736-6E30-3F10-5217-854CFF029960}"/>
              </a:ext>
            </a:extLst>
          </p:cNvPr>
          <p:cNvSpPr/>
          <p:nvPr/>
        </p:nvSpPr>
        <p:spPr>
          <a:xfrm>
            <a:off x="7771209" y="5439728"/>
            <a:ext cx="609754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Traverse the MST to create a tour that visits all cities.</a:t>
            </a:r>
            <a:endParaRPr lang="en-US" sz="1700" dirty="0"/>
          </a:p>
        </p:txBody>
      </p:sp>
      <p:sp>
        <p:nvSpPr>
          <p:cNvPr id="30" name="Shape 13">
            <a:extLst>
              <a:ext uri="{FF2B5EF4-FFF2-40B4-BE49-F238E27FC236}">
                <a16:creationId xmlns:a16="http://schemas.microsoft.com/office/drawing/2014/main" id="{FBE92801-2D4A-7527-E460-C7D59313B43B}"/>
              </a:ext>
            </a:extLst>
          </p:cNvPr>
          <p:cNvSpPr/>
          <p:nvPr/>
        </p:nvSpPr>
        <p:spPr>
          <a:xfrm>
            <a:off x="6788706" y="6697266"/>
            <a:ext cx="761643" cy="30480"/>
          </a:xfrm>
          <a:prstGeom prst="roundRect">
            <a:avLst>
              <a:gd name="adj" fmla="val 1070961"/>
            </a:avLst>
          </a:prstGeom>
          <a:solidFill>
            <a:srgbClr val="DD785E"/>
          </a:solidFill>
          <a:ln/>
        </p:spPr>
      </p:sp>
      <p:sp>
        <p:nvSpPr>
          <p:cNvPr id="31" name="Shape 14">
            <a:extLst>
              <a:ext uri="{FF2B5EF4-FFF2-40B4-BE49-F238E27FC236}">
                <a16:creationId xmlns:a16="http://schemas.microsoft.com/office/drawing/2014/main" id="{549694B5-3CBC-FE5F-435F-09922230B6AA}"/>
              </a:ext>
            </a:extLst>
          </p:cNvPr>
          <p:cNvSpPr/>
          <p:nvPr/>
        </p:nvSpPr>
        <p:spPr>
          <a:xfrm>
            <a:off x="6329601" y="6467713"/>
            <a:ext cx="489585" cy="489585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32" name="Text 15">
            <a:extLst>
              <a:ext uri="{FF2B5EF4-FFF2-40B4-BE49-F238E27FC236}">
                <a16:creationId xmlns:a16="http://schemas.microsoft.com/office/drawing/2014/main" id="{414455D6-C29F-EC9D-2610-B747AC9F9931}"/>
              </a:ext>
            </a:extLst>
          </p:cNvPr>
          <p:cNvSpPr/>
          <p:nvPr/>
        </p:nvSpPr>
        <p:spPr>
          <a:xfrm>
            <a:off x="6482239" y="6558915"/>
            <a:ext cx="184309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33" name="Text 16">
            <a:extLst>
              <a:ext uri="{FF2B5EF4-FFF2-40B4-BE49-F238E27FC236}">
                <a16:creationId xmlns:a16="http://schemas.microsoft.com/office/drawing/2014/main" id="{B78A84E5-52A9-8408-2BDA-0F8642937954}"/>
              </a:ext>
            </a:extLst>
          </p:cNvPr>
          <p:cNvSpPr/>
          <p:nvPr/>
        </p:nvSpPr>
        <p:spPr>
          <a:xfrm>
            <a:off x="7771209" y="6440448"/>
            <a:ext cx="3458885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3: Calculate Tour Length</a:t>
            </a:r>
            <a:endParaRPr lang="en-US" sz="2000" dirty="0"/>
          </a:p>
        </p:txBody>
      </p:sp>
      <p:sp>
        <p:nvSpPr>
          <p:cNvPr id="34" name="Text 17">
            <a:extLst>
              <a:ext uri="{FF2B5EF4-FFF2-40B4-BE49-F238E27FC236}">
                <a16:creationId xmlns:a16="http://schemas.microsoft.com/office/drawing/2014/main" id="{E2EF8609-91F5-72EF-A441-938D0BA0291B}"/>
              </a:ext>
            </a:extLst>
          </p:cNvPr>
          <p:cNvSpPr/>
          <p:nvPr/>
        </p:nvSpPr>
        <p:spPr>
          <a:xfrm>
            <a:off x="7771209" y="6890861"/>
            <a:ext cx="609754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Estimate the total tour length based on the MST edges.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56654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1D231-0857-6C42-0769-7446F94C0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E6FAEF5B-BA6D-01D5-8576-1400893A0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7" name="Text 0">
            <a:extLst>
              <a:ext uri="{FF2B5EF4-FFF2-40B4-BE49-F238E27FC236}">
                <a16:creationId xmlns:a16="http://schemas.microsoft.com/office/drawing/2014/main" id="{81ADAAD5-A7BC-A177-346B-8FC97E2F2406}"/>
              </a:ext>
            </a:extLst>
          </p:cNvPr>
          <p:cNvSpPr/>
          <p:nvPr/>
        </p:nvSpPr>
        <p:spPr>
          <a:xfrm>
            <a:off x="837724" y="163294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Constructing the MST</a:t>
            </a:r>
            <a:endParaRPr lang="en-US" sz="44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20C9F82B-B6A9-0B9A-3A79-1204AA1D8A3F}"/>
              </a:ext>
            </a:extLst>
          </p:cNvPr>
          <p:cNvSpPr/>
          <p:nvPr/>
        </p:nvSpPr>
        <p:spPr>
          <a:xfrm>
            <a:off x="837724" y="269593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Various algorithms can be used to construct the MST, such as Kruskal's Algorithm or Prim's Algorithm.</a:t>
            </a:r>
            <a:endParaRPr lang="en-US" sz="1850" dirty="0"/>
          </a:p>
        </p:txBody>
      </p:sp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1744EFDA-9379-C640-3778-0B9E566C8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731181"/>
            <a:ext cx="598408" cy="598408"/>
          </a:xfrm>
          <a:prstGeom prst="rect">
            <a:avLst/>
          </a:prstGeom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BAB12957-77E1-2EFF-17C4-59020C1EF04C}"/>
              </a:ext>
            </a:extLst>
          </p:cNvPr>
          <p:cNvSpPr/>
          <p:nvPr/>
        </p:nvSpPr>
        <p:spPr>
          <a:xfrm>
            <a:off x="837724" y="45689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Kruskal's Algorithm</a:t>
            </a:r>
            <a:endParaRPr lang="en-US" sz="220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78140C49-6034-3CFF-06B0-012587722782}"/>
              </a:ext>
            </a:extLst>
          </p:cNvPr>
          <p:cNvSpPr/>
          <p:nvPr/>
        </p:nvSpPr>
        <p:spPr>
          <a:xfrm>
            <a:off x="837724" y="5064443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Selects edges in ascending order of weight, ensuring no cycles are formed.</a:t>
            </a:r>
            <a:endParaRPr lang="en-US" sz="1850" dirty="0"/>
          </a:p>
        </p:txBody>
      </p:sp>
      <p:pic>
        <p:nvPicPr>
          <p:cNvPr id="22" name="Image 2" descr="preencoded.png">
            <a:extLst>
              <a:ext uri="{FF2B5EF4-FFF2-40B4-BE49-F238E27FC236}">
                <a16:creationId xmlns:a16="http://schemas.microsoft.com/office/drawing/2014/main" id="{AEAF3EB1-F0F1-539C-9218-5D2E3F621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1427" y="3731181"/>
            <a:ext cx="598408" cy="598408"/>
          </a:xfrm>
          <a:prstGeom prst="rect">
            <a:avLst/>
          </a:prstGeom>
        </p:spPr>
      </p:pic>
      <p:sp>
        <p:nvSpPr>
          <p:cNvPr id="23" name="Text 4">
            <a:extLst>
              <a:ext uri="{FF2B5EF4-FFF2-40B4-BE49-F238E27FC236}">
                <a16:creationId xmlns:a16="http://schemas.microsoft.com/office/drawing/2014/main" id="{FEE9130D-3D19-6466-90B3-EFEC9F8384EB}"/>
              </a:ext>
            </a:extLst>
          </p:cNvPr>
          <p:cNvSpPr/>
          <p:nvPr/>
        </p:nvSpPr>
        <p:spPr>
          <a:xfrm>
            <a:off x="4751427" y="45689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Prim's Algorithm</a:t>
            </a:r>
            <a:endParaRPr lang="en-US" sz="220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A4D23F1E-F54A-42C9-D343-45522C9760A3}"/>
              </a:ext>
            </a:extLst>
          </p:cNvPr>
          <p:cNvSpPr/>
          <p:nvPr/>
        </p:nvSpPr>
        <p:spPr>
          <a:xfrm>
            <a:off x="4751427" y="5064443"/>
            <a:ext cx="355484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Starts with a single vertex and expands the MST by selecting the minimum-weight edge to a non-MST vertex.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755281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1A7D57-FE36-D491-0FFF-1E1420652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B77F8272-E028-EE7A-16E8-3C2EF266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7" name="Text 0">
            <a:extLst>
              <a:ext uri="{FF2B5EF4-FFF2-40B4-BE49-F238E27FC236}">
                <a16:creationId xmlns:a16="http://schemas.microsoft.com/office/drawing/2014/main" id="{EB9027CE-E22D-B147-4FB3-36A56F32033C}"/>
              </a:ext>
            </a:extLst>
          </p:cNvPr>
          <p:cNvSpPr/>
          <p:nvPr/>
        </p:nvSpPr>
        <p:spPr>
          <a:xfrm>
            <a:off x="752475" y="764381"/>
            <a:ext cx="5059204" cy="632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Traversing the MST</a:t>
            </a:r>
            <a:endParaRPr lang="en-US" sz="395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C72D03DC-AF95-E97D-3AD7-61B8A1649614}"/>
              </a:ext>
            </a:extLst>
          </p:cNvPr>
          <p:cNvSpPr/>
          <p:nvPr/>
        </p:nvSpPr>
        <p:spPr>
          <a:xfrm>
            <a:off x="752475" y="1719143"/>
            <a:ext cx="7639050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depth-first traversal strategy is commonly used to visit each city in the MST once.</a:t>
            </a:r>
            <a:endParaRPr lang="en-US" sz="1650" dirty="0"/>
          </a:p>
        </p:txBody>
      </p:sp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8EF874E2-8E52-D92D-6B00-BF78ED8EB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2304931"/>
            <a:ext cx="1075015" cy="1720096"/>
          </a:xfrm>
          <a:prstGeom prst="rect">
            <a:avLst/>
          </a:prstGeom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DBFAA9D9-F14E-9C1C-24BC-33F1C0617F29}"/>
              </a:ext>
            </a:extLst>
          </p:cNvPr>
          <p:cNvSpPr/>
          <p:nvPr/>
        </p:nvSpPr>
        <p:spPr>
          <a:xfrm>
            <a:off x="2149912" y="2519839"/>
            <a:ext cx="2529602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Start</a:t>
            </a:r>
            <a:endParaRPr lang="en-US" sz="195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14C09BE4-7DF4-8B69-74A0-921ACDF24172}"/>
              </a:ext>
            </a:extLst>
          </p:cNvPr>
          <p:cNvSpPr/>
          <p:nvPr/>
        </p:nvSpPr>
        <p:spPr>
          <a:xfrm>
            <a:off x="2149912" y="2965013"/>
            <a:ext cx="624161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Begin at an arbitrary city in the MST.</a:t>
            </a:r>
            <a:endParaRPr lang="en-US" sz="1650" dirty="0"/>
          </a:p>
        </p:txBody>
      </p:sp>
      <p:pic>
        <p:nvPicPr>
          <p:cNvPr id="22" name="Image 2" descr="preencoded.png">
            <a:extLst>
              <a:ext uri="{FF2B5EF4-FFF2-40B4-BE49-F238E27FC236}">
                <a16:creationId xmlns:a16="http://schemas.microsoft.com/office/drawing/2014/main" id="{FDF58990-D0B4-0546-875C-244DE7298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75" y="4025027"/>
            <a:ext cx="1075015" cy="1720096"/>
          </a:xfrm>
          <a:prstGeom prst="rect">
            <a:avLst/>
          </a:prstGeom>
        </p:spPr>
      </p:pic>
      <p:sp>
        <p:nvSpPr>
          <p:cNvPr id="23" name="Text 4">
            <a:extLst>
              <a:ext uri="{FF2B5EF4-FFF2-40B4-BE49-F238E27FC236}">
                <a16:creationId xmlns:a16="http://schemas.microsoft.com/office/drawing/2014/main" id="{298D015B-A5D8-011B-E9D9-2F4B65FCFB3E}"/>
              </a:ext>
            </a:extLst>
          </p:cNvPr>
          <p:cNvSpPr/>
          <p:nvPr/>
        </p:nvSpPr>
        <p:spPr>
          <a:xfrm>
            <a:off x="2149912" y="4239935"/>
            <a:ext cx="292905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Visit Unvisited Neighbors</a:t>
            </a:r>
            <a:endParaRPr lang="en-US" sz="195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044CB5DF-5C3C-CE93-DDB1-0F4C298C4473}"/>
              </a:ext>
            </a:extLst>
          </p:cNvPr>
          <p:cNvSpPr/>
          <p:nvPr/>
        </p:nvSpPr>
        <p:spPr>
          <a:xfrm>
            <a:off x="2149912" y="4685109"/>
            <a:ext cx="624161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Move to an unvisited neighbor city connected by an edge.</a:t>
            </a:r>
            <a:endParaRPr lang="en-US" sz="1650" dirty="0"/>
          </a:p>
        </p:txBody>
      </p:sp>
      <p:pic>
        <p:nvPicPr>
          <p:cNvPr id="25" name="Image 3" descr="preencoded.png">
            <a:extLst>
              <a:ext uri="{FF2B5EF4-FFF2-40B4-BE49-F238E27FC236}">
                <a16:creationId xmlns:a16="http://schemas.microsoft.com/office/drawing/2014/main" id="{396F97D8-B70E-56DA-1397-B428A9A343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475" y="5745123"/>
            <a:ext cx="1075015" cy="1720096"/>
          </a:xfrm>
          <a:prstGeom prst="rect">
            <a:avLst/>
          </a:prstGeom>
        </p:spPr>
      </p:pic>
      <p:sp>
        <p:nvSpPr>
          <p:cNvPr id="26" name="Text 6">
            <a:extLst>
              <a:ext uri="{FF2B5EF4-FFF2-40B4-BE49-F238E27FC236}">
                <a16:creationId xmlns:a16="http://schemas.microsoft.com/office/drawing/2014/main" id="{64A980A1-8520-A1A7-43B0-414F033BD55D}"/>
              </a:ext>
            </a:extLst>
          </p:cNvPr>
          <p:cNvSpPr/>
          <p:nvPr/>
        </p:nvSpPr>
        <p:spPr>
          <a:xfrm>
            <a:off x="2149912" y="5960031"/>
            <a:ext cx="2529602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Backtrack</a:t>
            </a:r>
            <a:endParaRPr lang="en-US" sz="1950" dirty="0"/>
          </a:p>
        </p:txBody>
      </p:sp>
      <p:sp>
        <p:nvSpPr>
          <p:cNvPr id="27" name="Text 7">
            <a:extLst>
              <a:ext uri="{FF2B5EF4-FFF2-40B4-BE49-F238E27FC236}">
                <a16:creationId xmlns:a16="http://schemas.microsoft.com/office/drawing/2014/main" id="{85D6BD36-31E8-957C-B29A-ECD6B90D5CDC}"/>
              </a:ext>
            </a:extLst>
          </p:cNvPr>
          <p:cNvSpPr/>
          <p:nvPr/>
        </p:nvSpPr>
        <p:spPr>
          <a:xfrm>
            <a:off x="2149912" y="6405205"/>
            <a:ext cx="624161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If all neighbors have been visited, backtrack to the previous city.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25907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F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A1CC45-6F5C-D7AD-482F-E2F310BBD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BE1618C-CCAC-269B-5B0A-93AF298E3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BF56AB9-318C-9446-6095-E6206A8B10C6}"/>
              </a:ext>
            </a:extLst>
          </p:cNvPr>
          <p:cNvSpPr/>
          <p:nvPr/>
        </p:nvSpPr>
        <p:spPr>
          <a:xfrm>
            <a:off x="6324124" y="233064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Calculating the Approximate Tour Length</a:t>
            </a:r>
            <a:endParaRPr lang="en-US" sz="4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15D9ACC6-32D9-8110-AE12-D01956CC3F3B}"/>
              </a:ext>
            </a:extLst>
          </p:cNvPr>
          <p:cNvSpPr/>
          <p:nvPr/>
        </p:nvSpPr>
        <p:spPr>
          <a:xfrm>
            <a:off x="6324124" y="409765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total distance of the MST provides an approximation of the optimal TSP tour length.</a:t>
            </a: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Calculating the Approximate Tour Length</a:t>
            </a:r>
            <a:endParaRPr lang="en-US" sz="2000" dirty="0"/>
          </a:p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81F242E-5DAD-DE07-08C7-A92C20BE9B96}"/>
              </a:ext>
            </a:extLst>
          </p:cNvPr>
          <p:cNvSpPr/>
          <p:nvPr/>
        </p:nvSpPr>
        <p:spPr>
          <a:xfrm>
            <a:off x="6324124" y="513290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approximation is typically within a factor of 2 of the optimal tour length.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466780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690</Words>
  <Application>Microsoft Office PowerPoint</Application>
  <PresentationFormat>Custom</PresentationFormat>
  <Paragraphs>100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Nunito Semi Bold</vt:lpstr>
      <vt:lpstr>Times New Roman Bold</vt:lpstr>
      <vt:lpstr>PT Sans</vt:lpstr>
      <vt:lpstr>Cambria Math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Rehan Attar</cp:lastModifiedBy>
  <cp:revision>12</cp:revision>
  <dcterms:created xsi:type="dcterms:W3CDTF">2024-11-05T07:45:29Z</dcterms:created>
  <dcterms:modified xsi:type="dcterms:W3CDTF">2024-11-09T06:19:45Z</dcterms:modified>
</cp:coreProperties>
</file>